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7" r:id="rId4"/>
    <p:sldId id="257" r:id="rId5"/>
    <p:sldId id="258" r:id="rId6"/>
    <p:sldId id="263" r:id="rId7"/>
    <p:sldId id="261" r:id="rId8"/>
    <p:sldId id="259" r:id="rId9"/>
    <p:sldId id="265" r:id="rId10"/>
    <p:sldId id="266" r:id="rId11"/>
    <p:sldId id="260" r:id="rId12"/>
    <p:sldId id="264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1"/>
    <p:restoredTop sz="95807"/>
  </p:normalViewPr>
  <p:slideViewPr>
    <p:cSldViewPr snapToGrid="0">
      <p:cViewPr varScale="1">
        <p:scale>
          <a:sx n="68" d="100"/>
          <a:sy n="68" d="100"/>
        </p:scale>
        <p:origin x="232" y="1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mac\Desktop\GHAC\Analy%20-%20Grade%20Analysis\Analy%20High%20Schoo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mac\Desktop\GHAC\Analy%20-%20Grade%20Analysis\Analy%20High%20Schoo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Have you ever used a vaping product (i.e. Nicotine, Marijuana, or other)?</a:t>
            </a:r>
            <a:endParaRPr lang="en-US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Sheet!$B$26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Sheet!$A$27:$A$30</c:f>
              <c:strCache>
                <c:ptCount val="4"/>
                <c:pt idx="0">
                  <c:v>Freshman</c:v>
                </c:pt>
                <c:pt idx="1">
                  <c:v>Sophomore</c:v>
                </c:pt>
                <c:pt idx="2">
                  <c:v>Junior</c:v>
                </c:pt>
                <c:pt idx="3">
                  <c:v>Senior</c:v>
                </c:pt>
              </c:strCache>
            </c:strRef>
          </c:cat>
          <c:val>
            <c:numRef>
              <c:f>Sheet!$B$27:$B$30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BA-9843-8AE0-6466EE5DCBD5}"/>
            </c:ext>
          </c:extLst>
        </c:ser>
        <c:ser>
          <c:idx val="1"/>
          <c:order val="1"/>
          <c:tx>
            <c:strRef>
              <c:f>Sheet!$C$26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Sheet!$A$27:$A$30</c:f>
              <c:strCache>
                <c:ptCount val="4"/>
                <c:pt idx="0">
                  <c:v>Freshman</c:v>
                </c:pt>
                <c:pt idx="1">
                  <c:v>Sophomore</c:v>
                </c:pt>
                <c:pt idx="2">
                  <c:v>Junior</c:v>
                </c:pt>
                <c:pt idx="3">
                  <c:v>Senior</c:v>
                </c:pt>
              </c:strCache>
            </c:strRef>
          </c:cat>
          <c:val>
            <c:numRef>
              <c:f>Sheet!$C$27:$C$30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19</c:v>
                </c:pt>
                <c:pt idx="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BA-9843-8AE0-6466EE5DCB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8193296"/>
        <c:axId val="1208195024"/>
        <c:axId val="0"/>
      </c:bar3DChart>
      <c:catAx>
        <c:axId val="120819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8195024"/>
        <c:crosses val="autoZero"/>
        <c:auto val="1"/>
        <c:lblAlgn val="ctr"/>
        <c:lblOffset val="100"/>
        <c:noMultiLvlLbl val="0"/>
      </c:catAx>
      <c:valAx>
        <c:axId val="1208195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819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Do you know about the impact that vaping has on the environment?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Sheet!$B$147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Sheet!$A$148:$A$151</c:f>
              <c:strCache>
                <c:ptCount val="4"/>
                <c:pt idx="0">
                  <c:v>Freshman</c:v>
                </c:pt>
                <c:pt idx="1">
                  <c:v>Sophomore</c:v>
                </c:pt>
                <c:pt idx="2">
                  <c:v>Junior</c:v>
                </c:pt>
                <c:pt idx="3">
                  <c:v>Senior</c:v>
                </c:pt>
              </c:strCache>
            </c:strRef>
          </c:cat>
          <c:val>
            <c:numRef>
              <c:f>Sheet!$B$148:$B$151</c:f>
              <c:numCache>
                <c:formatCode>General</c:formatCode>
                <c:ptCount val="4"/>
                <c:pt idx="0">
                  <c:v>7</c:v>
                </c:pt>
                <c:pt idx="1">
                  <c:v>1</c:v>
                </c:pt>
                <c:pt idx="2">
                  <c:v>12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65-E442-9DB3-8CC16D4ACB07}"/>
            </c:ext>
          </c:extLst>
        </c:ser>
        <c:ser>
          <c:idx val="1"/>
          <c:order val="1"/>
          <c:tx>
            <c:strRef>
              <c:f>Sheet!$C$147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Sheet!$A$148:$A$151</c:f>
              <c:strCache>
                <c:ptCount val="4"/>
                <c:pt idx="0">
                  <c:v>Freshman</c:v>
                </c:pt>
                <c:pt idx="1">
                  <c:v>Sophomore</c:v>
                </c:pt>
                <c:pt idx="2">
                  <c:v>Junior</c:v>
                </c:pt>
                <c:pt idx="3">
                  <c:v>Senior</c:v>
                </c:pt>
              </c:strCache>
            </c:strRef>
          </c:cat>
          <c:val>
            <c:numRef>
              <c:f>Sheet!$C$148:$C$151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65-E442-9DB3-8CC16D4ACB07}"/>
            </c:ext>
          </c:extLst>
        </c:ser>
        <c:ser>
          <c:idx val="2"/>
          <c:order val="2"/>
          <c:tx>
            <c:strRef>
              <c:f>Sheet!$D$147</c:f>
              <c:strCache>
                <c:ptCount val="1"/>
                <c:pt idx="0">
                  <c:v>I want to know more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Sheet!$A$148:$A$151</c:f>
              <c:strCache>
                <c:ptCount val="4"/>
                <c:pt idx="0">
                  <c:v>Freshman</c:v>
                </c:pt>
                <c:pt idx="1">
                  <c:v>Sophomore</c:v>
                </c:pt>
                <c:pt idx="2">
                  <c:v>Junior</c:v>
                </c:pt>
                <c:pt idx="3">
                  <c:v>Senior</c:v>
                </c:pt>
              </c:strCache>
            </c:strRef>
          </c:cat>
          <c:val>
            <c:numRef>
              <c:f>Sheet!$D$148:$D$151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65-E442-9DB3-8CC16D4ACB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13182496"/>
        <c:axId val="1213184224"/>
        <c:axId val="0"/>
      </c:bar3DChart>
      <c:catAx>
        <c:axId val="121318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3184224"/>
        <c:crosses val="autoZero"/>
        <c:auto val="1"/>
        <c:lblAlgn val="ctr"/>
        <c:lblOffset val="100"/>
        <c:noMultiLvlLbl val="0"/>
      </c:catAx>
      <c:valAx>
        <c:axId val="121318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3182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EF785-C9AC-473A-0B98-B85C9CB68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562100"/>
            <a:ext cx="7766936" cy="2488736"/>
          </a:xfrm>
        </p:spPr>
        <p:txBody>
          <a:bodyPr/>
          <a:lstStyle/>
          <a:p>
            <a:r>
              <a:rPr lang="en-US" dirty="0"/>
              <a:t>Vaping Use and Environmental Review: Analy High School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5E3A8-7396-C361-93DA-9FC24BFD6F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University of San Francisco, Master of Public Health Policy</a:t>
            </a:r>
          </a:p>
          <a:p>
            <a:r>
              <a:rPr lang="en-US" dirty="0"/>
              <a:t>Cynthia Pina</a:t>
            </a:r>
          </a:p>
          <a:p>
            <a:r>
              <a:rPr lang="en-US" dirty="0"/>
              <a:t>May 15, 2023</a:t>
            </a:r>
          </a:p>
        </p:txBody>
      </p:sp>
    </p:spTree>
    <p:extLst>
      <p:ext uri="{BB962C8B-B14F-4D97-AF65-F5344CB8AC3E}">
        <p14:creationId xmlns:p14="http://schemas.microsoft.com/office/powerpoint/2010/main" val="2087964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0EC809-7EFE-4495-7E3A-50E42B5BA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4" y="199464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Results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Project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BEF03-5980-AFCF-B10C-D24820940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427194"/>
            <a:ext cx="4512988" cy="3317938"/>
          </a:xfrm>
        </p:spPr>
        <p:txBody>
          <a:bodyPr anchor="t">
            <a:norm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Georgia Pro" panose="02040502050405020303" pitchFamily="18" charset="0"/>
              </a:rPr>
              <a:t>Responses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Georgia Pro" panose="02040502050405020303" pitchFamily="18" charset="0"/>
              </a:rPr>
              <a:t>32% did not know about the environmental impact of vaping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Georgia Pro" panose="02040502050405020303" pitchFamily="18" charset="0"/>
              </a:rPr>
              <a:t>45% of students recalled seeing vaping advertisements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AD5AFBC-E6A7-A120-40A4-D1C9CE90ED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51678"/>
              </p:ext>
            </p:extLst>
          </p:nvPr>
        </p:nvGraphicFramePr>
        <p:xfrm>
          <a:off x="412405" y="1271027"/>
          <a:ext cx="4897375" cy="4610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4118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C2EDB-7AD8-27CA-EA78-864F66FEF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7180"/>
            <a:ext cx="8596668" cy="64770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DB8C6-3385-961A-C7D6-6CAF05B30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7300"/>
            <a:ext cx="8596668" cy="541782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effectLst/>
                <a:latin typeface="Georgia Pro" panose="02040502050405020303" pitchFamily="18" charset="0"/>
              </a:rPr>
              <a:t>This assessment aimed to understand the prevalence of vaping, influences, and environmental awareness among Analy High School students. </a:t>
            </a:r>
          </a:p>
          <a:p>
            <a:r>
              <a:rPr lang="en-US" sz="2000" dirty="0">
                <a:effectLst/>
                <a:latin typeface="Georgia Pro" panose="02040502050405020303" pitchFamily="18" charset="0"/>
              </a:rPr>
              <a:t>The success of this survey was impacted by the virtual access compared to in-person responses. </a:t>
            </a:r>
            <a:endParaRPr lang="en-US" sz="2000" dirty="0">
              <a:latin typeface="Georgia Pro" panose="02040502050405020303" pitchFamily="18" charset="0"/>
            </a:endParaRPr>
          </a:p>
          <a:p>
            <a:pPr lvl="1"/>
            <a:r>
              <a:rPr lang="en-US" sz="2000" dirty="0">
                <a:effectLst/>
                <a:latin typeface="Georgia Pro" panose="02040502050405020303" pitchFamily="18" charset="0"/>
              </a:rPr>
              <a:t>May not be used to inform policy (nongeneralizable), but is useful for future engagement strategies to gain a greater impact and insight into adolescent users </a:t>
            </a:r>
          </a:p>
          <a:p>
            <a:r>
              <a:rPr lang="en-US" sz="2000" b="1" dirty="0">
                <a:latin typeface="Georgia Pro" panose="02040502050405020303" pitchFamily="18" charset="0"/>
              </a:rPr>
              <a:t>Recommendation</a:t>
            </a:r>
            <a:r>
              <a:rPr lang="en-US" sz="2000" dirty="0">
                <a:latin typeface="Georgia Pro" panose="02040502050405020303" pitchFamily="18" charset="0"/>
              </a:rPr>
              <a:t>: I</a:t>
            </a:r>
            <a:r>
              <a:rPr lang="en-US" sz="2000" dirty="0">
                <a:effectLst/>
                <a:latin typeface="Georgia Pro" panose="02040502050405020303" pitchFamily="18" charset="0"/>
              </a:rPr>
              <a:t>n-person engagement for Analy High School's vaping prevention and intervention tools is needed for improved outreach </a:t>
            </a:r>
          </a:p>
          <a:p>
            <a:pPr lvl="1"/>
            <a:r>
              <a:rPr lang="en-US" sz="2000" dirty="0">
                <a:effectLst/>
                <a:latin typeface="Georgia Pro" panose="02040502050405020303" pitchFamily="18" charset="0"/>
              </a:rPr>
              <a:t>Further, it is important to emphasize interpersonal and individual influences for a positive intervention.</a:t>
            </a:r>
          </a:p>
          <a:p>
            <a:pPr lvl="2"/>
            <a:r>
              <a:rPr lang="en-US" sz="2000" dirty="0">
                <a:latin typeface="Georgia Pro" panose="02040502050405020303" pitchFamily="18" charset="0"/>
              </a:rPr>
              <a:t>i.e. Socio ecological model - social circle (peers), relationships, family, personal health, income, etc.</a:t>
            </a:r>
            <a:endParaRPr lang="en-US" sz="2000" dirty="0">
              <a:effectLst/>
              <a:latin typeface="Georgia Pro" panose="02040502050405020303" pitchFamily="18" charset="0"/>
            </a:endParaRPr>
          </a:p>
          <a:p>
            <a:pPr lvl="1"/>
            <a:r>
              <a:rPr lang="en-US" sz="2000" dirty="0">
                <a:latin typeface="Georgia Pro" panose="02040502050405020303" pitchFamily="18" charset="0"/>
              </a:rPr>
              <a:t>A</a:t>
            </a:r>
            <a:r>
              <a:rPr lang="en-US" sz="2000" dirty="0">
                <a:effectLst/>
                <a:latin typeface="Georgia Pro" panose="02040502050405020303" pitchFamily="18" charset="0"/>
              </a:rPr>
              <a:t>dolescents using vape pens at Analy High School must be intervened through interpersonal and community building, as well as physical informational materials. </a:t>
            </a:r>
            <a:endParaRPr lang="en-US" sz="2000" dirty="0">
              <a:latin typeface="Georgia Pro" panose="02040502050405020303" pitchFamily="18" charset="0"/>
            </a:endParaRP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F8933AB-AD6B-D208-1B13-4B82A62327CF}"/>
              </a:ext>
            </a:extLst>
          </p:cNvPr>
          <p:cNvCxnSpPr/>
          <p:nvPr/>
        </p:nvCxnSpPr>
        <p:spPr>
          <a:xfrm>
            <a:off x="677334" y="3429000"/>
            <a:ext cx="83759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833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6089A8D-524E-1066-44A9-7BC969F4A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232" y="5008156"/>
            <a:ext cx="8990667" cy="149908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Thank you GHAC Board Members!</a:t>
            </a:r>
            <a:br>
              <a:rPr lang="en-US" sz="4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2700" b="1" i="1" dirty="0">
                <a:solidFill>
                  <a:schemeClr val="accent6"/>
                </a:solidFill>
              </a:rPr>
              <a:t>Please let me know if you have any qu</a:t>
            </a:r>
            <a:r>
              <a:rPr lang="en-US" sz="2700" b="1" i="1" kern="1200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estions</a:t>
            </a:r>
            <a:r>
              <a:rPr lang="en-US" sz="2700" b="1" i="1" dirty="0">
                <a:solidFill>
                  <a:schemeClr val="accent6"/>
                </a:solidFill>
              </a:rPr>
              <a:t>.</a:t>
            </a:r>
            <a:br>
              <a:rPr lang="en-US" sz="2700" b="1" i="1" dirty="0">
                <a:solidFill>
                  <a:schemeClr val="accent6"/>
                </a:solidFill>
              </a:rPr>
            </a:br>
            <a:br>
              <a:rPr lang="en-US" sz="2700" b="1" i="1" dirty="0">
                <a:solidFill>
                  <a:schemeClr val="accent6"/>
                </a:solidFill>
              </a:rPr>
            </a:br>
            <a:br>
              <a:rPr lang="en-US" sz="2700" b="1" i="1" dirty="0">
                <a:solidFill>
                  <a:schemeClr val="accent6"/>
                </a:solidFill>
              </a:rPr>
            </a:br>
            <a:r>
              <a:rPr lang="en-US" sz="2000" b="1" i="1" dirty="0">
                <a:solidFill>
                  <a:schemeClr val="accent2"/>
                </a:solidFill>
              </a:rPr>
              <a:t>If you would like to connect further, please email me at </a:t>
            </a:r>
            <a:r>
              <a:rPr lang="en-US" sz="2000" b="1" i="1" dirty="0" err="1">
                <a:solidFill>
                  <a:schemeClr val="accent2"/>
                </a:solidFill>
              </a:rPr>
              <a:t>cnpina@usfca.edu</a:t>
            </a:r>
            <a:endParaRPr lang="en-US" sz="2700" b="1" i="1" kern="120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id="{D4603856-EE47-3304-9410-B545442760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80259" y="934222"/>
            <a:ext cx="3299450" cy="329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740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8D0A3-35DD-D04F-F5D8-846551C53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4029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A3C0C-9672-A1B6-7428-B84FF1661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0667"/>
            <a:ext cx="8596668" cy="4767733"/>
          </a:xfrm>
        </p:spPr>
        <p:txBody>
          <a:bodyPr>
            <a:normAutofit fontScale="77500" lnSpcReduction="20000"/>
          </a:bodyPr>
          <a:lstStyle/>
          <a:p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CDC (2022, March 11). </a:t>
            </a:r>
            <a:r>
              <a:rPr lang="en-US" sz="1900" i="1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Surveillance Summaries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. Centers for Disease Control and Prevention. https://</a:t>
            </a:r>
            <a:r>
              <a:rPr lang="en-US" sz="1900" dirty="0" err="1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www.cdc.gov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/</a:t>
            </a:r>
            <a:r>
              <a:rPr lang="en-US" sz="1900" dirty="0" err="1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mmwr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/volumes/71/ss/ss7105a1.htm?s_cid=ss7105a1_w </a:t>
            </a:r>
            <a:endParaRPr lang="en-US" sz="1900" dirty="0">
              <a:solidFill>
                <a:schemeClr val="tx1"/>
              </a:solidFill>
              <a:latin typeface="Georgia Pro" panose="02040502050405020303" pitchFamily="18" charset="0"/>
            </a:endParaRPr>
          </a:p>
          <a:p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CDC (2022, October 6). </a:t>
            </a:r>
            <a:r>
              <a:rPr lang="en-US" sz="1900" i="1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More than 2.5 Million Youth Reported E-Cigarette Use in 2022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. Centers for Disease Control and Prevention. https://</a:t>
            </a:r>
            <a:r>
              <a:rPr lang="en-US" sz="1900" dirty="0" err="1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www.cdc.gov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/media/releases/2022/p1007-e-cigarette-use.html </a:t>
            </a:r>
          </a:p>
          <a:p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Jacobus, J., Tapert, S. </a:t>
            </a:r>
            <a:r>
              <a:rPr lang="en-US" sz="1900" dirty="0">
                <a:solidFill>
                  <a:schemeClr val="tx1"/>
                </a:solidFill>
                <a:latin typeface="Georgia Pro" panose="02040502050405020303" pitchFamily="18" charset="0"/>
              </a:rPr>
              <a:t>F. (2014). </a:t>
            </a:r>
            <a:r>
              <a:rPr lang="en-US" sz="1900" b="0" i="1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Effects of Cannabis on the Adolescent Brain.</a:t>
            </a:r>
            <a:r>
              <a:rPr lang="en-US" sz="1900" i="1" dirty="0">
                <a:solidFill>
                  <a:schemeClr val="tx1"/>
                </a:solidFill>
                <a:latin typeface="Georgia Pro" panose="02040502050405020303" pitchFamily="18" charset="0"/>
              </a:rPr>
              <a:t> </a:t>
            </a:r>
            <a:r>
              <a:rPr lang="en-US" sz="1900" dirty="0">
                <a:solidFill>
                  <a:schemeClr val="tx1"/>
                </a:solidFill>
                <a:latin typeface="Georgia Pro" panose="02040502050405020303" pitchFamily="18" charset="0"/>
              </a:rPr>
              <a:t>National Library of Medicine, 20(13), 2186-2193.  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https://</a:t>
            </a:r>
            <a:r>
              <a:rPr lang="en-US" sz="1900" dirty="0" err="1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www.ncbi.nlm.nih.gov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/</a:t>
            </a:r>
            <a:r>
              <a:rPr lang="en-US" sz="1900" dirty="0" err="1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pmc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/articles/PMC3930618/</a:t>
            </a:r>
          </a:p>
          <a:p>
            <a:r>
              <a:rPr lang="en-US" sz="1900" dirty="0" err="1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Prasedya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, E. S., </a:t>
            </a:r>
            <a:r>
              <a:rPr lang="en-US" sz="1900" dirty="0" err="1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Ambana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, Y., </a:t>
            </a:r>
            <a:r>
              <a:rPr lang="en-US" sz="1900" dirty="0" err="1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Martyasari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, N., </a:t>
            </a:r>
            <a:r>
              <a:rPr lang="en-US" sz="1900" dirty="0" err="1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Aprizal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, Y., </a:t>
            </a:r>
            <a:r>
              <a:rPr lang="en-US" sz="1900" dirty="0" err="1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Nurrijawati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, &amp; </a:t>
            </a:r>
            <a:r>
              <a:rPr lang="en-US" sz="1900" dirty="0" err="1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Sunarpi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 (2020). Short-term E-cigarette toxicity effects on brain cognitive memory functions and inflammatory responses in mice. </a:t>
            </a:r>
            <a:r>
              <a:rPr lang="en-US" sz="1900" i="1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PubMed Central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, </a:t>
            </a:r>
            <a:r>
              <a:rPr lang="en-US" sz="1900" i="1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36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(3), 267-273. https://</a:t>
            </a:r>
            <a:r>
              <a:rPr lang="en-US" sz="1900" dirty="0" err="1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doi.org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/10.1007/s43188-019-00031-3 </a:t>
            </a:r>
            <a:endParaRPr lang="en-US" sz="1900" dirty="0">
              <a:solidFill>
                <a:schemeClr val="tx1"/>
              </a:solidFill>
              <a:latin typeface="Georgia Pro" panose="02040502050405020303" pitchFamily="18" charset="0"/>
            </a:endParaRPr>
          </a:p>
          <a:p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Seitz, C. M., &amp; Kabir, Z. (2018). Burn injuries caused by e-cigarette explosions: A systematic review of published cases. </a:t>
            </a:r>
            <a:r>
              <a:rPr lang="en-US" sz="1900" i="1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National Library of Medicine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, </a:t>
            </a:r>
            <a:r>
              <a:rPr lang="en-US" sz="1900" i="1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4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(32). https://</a:t>
            </a:r>
            <a:r>
              <a:rPr lang="en-US" sz="1900" dirty="0" err="1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doi.org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/10.18332/</a:t>
            </a:r>
            <a:r>
              <a:rPr lang="en-US" sz="1900" dirty="0" err="1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tpc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/94664 </a:t>
            </a:r>
          </a:p>
          <a:p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Zero Waste Sonoma (2022, July 15). </a:t>
            </a:r>
            <a:r>
              <a:rPr lang="en-US" sz="1900" i="1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Waste Characterization Study 2022 Final Report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. Sonoma County Waste Management Agency. https://</a:t>
            </a:r>
            <a:r>
              <a:rPr lang="en-US" sz="1900" dirty="0" err="1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zerowastesonoma.gov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/uploads/reports/ZWS-WCS-Final-Report-20Jul2022.pdf </a:t>
            </a:r>
            <a:endParaRPr lang="en-US" sz="1900" dirty="0">
              <a:solidFill>
                <a:schemeClr val="tx1"/>
              </a:solidFill>
              <a:latin typeface="Georgia Pro" panose="02040502050405020303" pitchFamily="18" charset="0"/>
            </a:endParaRPr>
          </a:p>
          <a:p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WHO (2022, May 31). </a:t>
            </a:r>
            <a:r>
              <a:rPr lang="en-US" sz="1900" i="1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WHO raises alarm on tobacco industry environmental impact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. World Health Organization. https://</a:t>
            </a:r>
            <a:r>
              <a:rPr lang="en-US" sz="1900" dirty="0" err="1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www.who.int</a:t>
            </a:r>
            <a:r>
              <a:rPr lang="en-US" sz="1900" dirty="0">
                <a:solidFill>
                  <a:schemeClr val="tx1"/>
                </a:solidFill>
                <a:effectLst/>
                <a:latin typeface="Georgia Pro" panose="02040502050405020303" pitchFamily="18" charset="0"/>
              </a:rPr>
              <a:t>/news/item/31-05-2022-who-raises-alarm-on- tobacco-industry-environmental-impact </a:t>
            </a:r>
            <a:endParaRPr lang="en-US" sz="1900" dirty="0">
              <a:solidFill>
                <a:schemeClr val="tx1"/>
              </a:solidFill>
              <a:latin typeface="Georgia Pro" panose="02040502050405020303" pitchFamily="18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973C2-8663-1AFC-C01C-2A235BE5F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85DF3-91C3-FC10-018D-54521D978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325811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Georgia Pro" panose="020F0502020204030204" pitchFamily="34" charset="0"/>
              </a:rPr>
              <a:t>Problem</a:t>
            </a:r>
          </a:p>
          <a:p>
            <a:r>
              <a:rPr lang="en-US" sz="2400" b="1" dirty="0">
                <a:latin typeface="Georgia Pro" panose="020F0502020204030204" pitchFamily="34" charset="0"/>
              </a:rPr>
              <a:t>Review</a:t>
            </a:r>
          </a:p>
          <a:p>
            <a:r>
              <a:rPr lang="en-US" sz="2400" b="1" dirty="0">
                <a:latin typeface="Georgia Pro" panose="020F0502020204030204" pitchFamily="34" charset="0"/>
              </a:rPr>
              <a:t>Results</a:t>
            </a:r>
          </a:p>
          <a:p>
            <a:r>
              <a:rPr lang="en-US" sz="2400" b="1" dirty="0">
                <a:latin typeface="Georgia Pro" panose="020F0502020204030204" pitchFamily="34" charset="0"/>
              </a:rPr>
              <a:t>Conclusion</a:t>
            </a:r>
          </a:p>
          <a:p>
            <a:pPr lvl="1"/>
            <a:r>
              <a:rPr lang="en-US" sz="2400" dirty="0">
                <a:latin typeface="Georgia Pro" panose="020F0502020204030204" pitchFamily="34" charset="0"/>
              </a:rPr>
              <a:t>Recommendation</a:t>
            </a:r>
          </a:p>
          <a:p>
            <a:r>
              <a:rPr lang="en-US" sz="2400" b="1" dirty="0">
                <a:latin typeface="Georgia Pro" panose="020F0502020204030204" pitchFamily="34" charset="0"/>
              </a:rPr>
              <a:t>Questions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03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103D48-6216-4A1F-1C38-E05854346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958" y="154450"/>
            <a:ext cx="5157420" cy="1137557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Public Health Problem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F1EE77-566C-30AE-42B3-FDFA91887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99" y="154450"/>
            <a:ext cx="4259878" cy="6549100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CCB183D-4559-4342-0EEF-93EAAC13D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958" y="1405465"/>
            <a:ext cx="5080527" cy="5027992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  <a:effectLst/>
                <a:latin typeface="Georgia Pro" panose="02040502050405020303" pitchFamily="18" charset="0"/>
              </a:rPr>
              <a:t>8 in 10 students report using electronic cigarettes (ECs or Vapes) in the United States (CDC, 2022).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  <a:effectLst/>
                <a:latin typeface="Georgia Pro" panose="02040502050405020303" pitchFamily="18" charset="0"/>
              </a:rPr>
              <a:t>ECs are a recent innovation to help the cessation of cigarette use, however, they expose users to similar risks of tobacco cigarettes (</a:t>
            </a:r>
            <a:r>
              <a:rPr lang="en-US" sz="1600" dirty="0" err="1">
                <a:solidFill>
                  <a:srgbClr val="FFFFFF"/>
                </a:solidFill>
                <a:effectLst/>
                <a:latin typeface="Georgia Pro" panose="02040502050405020303" pitchFamily="18" charset="0"/>
              </a:rPr>
              <a:t>Prasedya</a:t>
            </a:r>
            <a:r>
              <a:rPr lang="en-US" sz="1600" dirty="0">
                <a:solidFill>
                  <a:srgbClr val="FFFFFF"/>
                </a:solidFill>
                <a:effectLst/>
                <a:latin typeface="Georgia Pro" panose="02040502050405020303" pitchFamily="18" charset="0"/>
              </a:rPr>
              <a:t> et al, 2020).</a:t>
            </a:r>
            <a:endParaRPr lang="en-US" sz="1600" dirty="0">
              <a:solidFill>
                <a:srgbClr val="FFFFFF"/>
              </a:solidFill>
              <a:latin typeface="Georgia Pro" panose="02040502050405020303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  <a:latin typeface="Georgia Pro" panose="02040502050405020303" pitchFamily="18" charset="0"/>
              </a:rPr>
              <a:t>The liquid in EC is heated into an aerosol often mislabeled as vapor.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  <a:latin typeface="Georgia Pro" panose="02040502050405020303" pitchFamily="18" charset="0"/>
              </a:rPr>
              <a:t>V</a:t>
            </a:r>
            <a:r>
              <a:rPr lang="en-US" sz="1600" dirty="0">
                <a:solidFill>
                  <a:srgbClr val="FFFFFF"/>
                </a:solidFill>
                <a:effectLst/>
                <a:latin typeface="Georgia Pro" panose="02040502050405020303" pitchFamily="18" charset="0"/>
              </a:rPr>
              <a:t>aping use of nicotine and cannabis negatively affects sleep, concentration, memory, and mental health (Jacobus &amp; Tapert, 2014). </a:t>
            </a:r>
            <a:endParaRPr lang="en-US" sz="1600" dirty="0">
              <a:solidFill>
                <a:srgbClr val="FFFFFF"/>
              </a:solidFill>
              <a:latin typeface="Georgia Pro" panose="02040502050405020303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  <a:effectLst/>
                <a:latin typeface="Georgia Pro" panose="02040502050405020303" pitchFamily="18" charset="0"/>
              </a:rPr>
              <a:t>Amplifies anxiety and depression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  <a:effectLst/>
                <a:latin typeface="Georgia Pro" panose="02040502050405020303" pitchFamily="18" charset="0"/>
              </a:rPr>
              <a:t>Tobacco is the number one littered item on the planet which ends up in waterways or the environment (WHO, 2022). </a:t>
            </a:r>
            <a:endParaRPr lang="en-US" sz="1600" dirty="0">
              <a:solidFill>
                <a:srgbClr val="FFFFFF"/>
              </a:solidFill>
              <a:latin typeface="Georgia Pro" panose="02040502050405020303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  <a:effectLst/>
                <a:latin typeface="Georgia Pro" panose="02040502050405020303" pitchFamily="18" charset="0"/>
              </a:rPr>
              <a:t>In Sonoma County, vape pens account for 70 tons of annual waste in landfills (Zero Waste Sonoma, 2022) </a:t>
            </a:r>
            <a:endParaRPr lang="en-US" sz="1600" dirty="0">
              <a:solidFill>
                <a:srgbClr val="FFFFFF"/>
              </a:solidFill>
              <a:latin typeface="Georgia Pro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64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E89E2-215B-908D-06A4-F5F11C51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2DD94-CE62-5F17-0131-49C74771A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4951"/>
            <a:ext cx="8596668" cy="4536412"/>
          </a:xfrm>
        </p:spPr>
        <p:txBody>
          <a:bodyPr>
            <a:normAutofit/>
          </a:bodyPr>
          <a:lstStyle/>
          <a:p>
            <a:r>
              <a:rPr lang="en-US" b="1" dirty="0">
                <a:latin typeface="Georgia Pro" panose="02040502050405020303" pitchFamily="18" charset="0"/>
              </a:rPr>
              <a:t>GHAC Strategic Goal</a:t>
            </a:r>
            <a:r>
              <a:rPr lang="en-US" dirty="0">
                <a:latin typeface="Georgia Pro" panose="02040502050405020303" pitchFamily="18" charset="0"/>
              </a:rPr>
              <a:t>: </a:t>
            </a:r>
          </a:p>
          <a:p>
            <a:pPr lvl="1"/>
            <a:r>
              <a:rPr lang="en-US" sz="1800" b="0" i="0" u="none" strike="noStrike" dirty="0">
                <a:solidFill>
                  <a:srgbClr val="222222"/>
                </a:solidFill>
                <a:effectLst/>
                <a:latin typeface="Georgia Pro" panose="02040502050405020303" pitchFamily="18" charset="0"/>
              </a:rPr>
              <a:t>To continue to support the efforts of Tobacco Free Sonoma County Community Coalition (TFSCCC) to use the Sebastopol experience and model program in working toward the goal of a tobacco free Sonoma County.</a:t>
            </a:r>
          </a:p>
          <a:p>
            <a:r>
              <a:rPr lang="en-US" b="1" dirty="0">
                <a:solidFill>
                  <a:srgbClr val="222222"/>
                </a:solidFill>
                <a:latin typeface="Georgia Pro" panose="02040502050405020303" pitchFamily="18" charset="0"/>
              </a:rPr>
              <a:t>Project Overview</a:t>
            </a:r>
            <a:r>
              <a:rPr lang="en-US" dirty="0">
                <a:solidFill>
                  <a:srgbClr val="222222"/>
                </a:solidFill>
                <a:latin typeface="Georgia Pro" panose="02040502050405020303" pitchFamily="18" charset="0"/>
              </a:rPr>
              <a:t>:</a:t>
            </a:r>
          </a:p>
          <a:p>
            <a:pPr lvl="1"/>
            <a:r>
              <a:rPr lang="en-US" sz="1800" dirty="0">
                <a:solidFill>
                  <a:srgbClr val="222222"/>
                </a:solidFill>
                <a:latin typeface="Georgia Pro" panose="02040502050405020303" pitchFamily="18" charset="0"/>
              </a:rPr>
              <a:t>Work with Analy High School of Sebastopol to understand student vaping use and environmental awareness of vaping waste</a:t>
            </a:r>
          </a:p>
          <a:p>
            <a:r>
              <a:rPr lang="en-US" b="1" dirty="0">
                <a:solidFill>
                  <a:srgbClr val="222222"/>
                </a:solidFill>
                <a:latin typeface="Georgia Pro" panose="02040502050405020303" pitchFamily="18" charset="0"/>
              </a:rPr>
              <a:t>Project Deliverables</a:t>
            </a:r>
            <a:r>
              <a:rPr lang="en-US" dirty="0">
                <a:solidFill>
                  <a:srgbClr val="222222"/>
                </a:solidFill>
                <a:latin typeface="Georgia Pro" panose="02040502050405020303" pitchFamily="18" charset="0"/>
              </a:rPr>
              <a:t>:</a:t>
            </a:r>
          </a:p>
          <a:p>
            <a:pPr lvl="1"/>
            <a:r>
              <a:rPr lang="en-US" sz="1800" dirty="0">
                <a:solidFill>
                  <a:srgbClr val="222222"/>
                </a:solidFill>
                <a:latin typeface="Georgia Pro" panose="02040502050405020303" pitchFamily="18" charset="0"/>
              </a:rPr>
              <a:t>Survey </a:t>
            </a:r>
          </a:p>
          <a:p>
            <a:pPr lvl="1"/>
            <a:r>
              <a:rPr lang="en-US" sz="1800" dirty="0">
                <a:solidFill>
                  <a:srgbClr val="222222"/>
                </a:solidFill>
                <a:latin typeface="Georgia Pro" panose="02040502050405020303" pitchFamily="18" charset="0"/>
              </a:rPr>
              <a:t>Report Analysis</a:t>
            </a:r>
          </a:p>
          <a:p>
            <a:pPr lvl="1"/>
            <a:r>
              <a:rPr lang="en-US" sz="1800" dirty="0">
                <a:solidFill>
                  <a:srgbClr val="222222"/>
                </a:solidFill>
                <a:latin typeface="Georgia Pro" panose="02040502050405020303" pitchFamily="18" charset="0"/>
              </a:rPr>
              <a:t>Graphic</a:t>
            </a:r>
          </a:p>
        </p:txBody>
      </p:sp>
    </p:spTree>
    <p:extLst>
      <p:ext uri="{BB962C8B-B14F-4D97-AF65-F5344CB8AC3E}">
        <p14:creationId xmlns:p14="http://schemas.microsoft.com/office/powerpoint/2010/main" val="3147157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46B19-0CB6-9AC8-FDB2-3FBE8867C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  <a:br>
              <a:rPr lang="en-US" dirty="0"/>
            </a:br>
            <a:r>
              <a:rPr lang="en-US" sz="2400" dirty="0"/>
              <a:t>Project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9835F-053E-0131-A16B-78913B79C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US" b="1" dirty="0">
                <a:latin typeface="Georgia Pro" panose="02040502050405020303" pitchFamily="18" charset="0"/>
              </a:rPr>
              <a:t>Pilot Survey</a:t>
            </a:r>
          </a:p>
          <a:p>
            <a:pPr lvl="1"/>
            <a:r>
              <a:rPr lang="en-US" sz="1800" dirty="0">
                <a:latin typeface="Georgia Pro" panose="02040502050405020303" pitchFamily="18" charset="0"/>
              </a:rPr>
              <a:t>Developed Pilot Survey with Impact Sonoma and TFSCCC</a:t>
            </a:r>
          </a:p>
          <a:p>
            <a:pPr lvl="2"/>
            <a:r>
              <a:rPr lang="en-US" sz="1800" dirty="0">
                <a:latin typeface="Georgia Pro" panose="02040502050405020303" pitchFamily="18" charset="0"/>
              </a:rPr>
              <a:t>10 questions</a:t>
            </a:r>
          </a:p>
          <a:p>
            <a:pPr lvl="2"/>
            <a:r>
              <a:rPr lang="en-US" sz="1800" dirty="0">
                <a:latin typeface="Georgia Pro" panose="02040502050405020303" pitchFamily="18" charset="0"/>
              </a:rPr>
              <a:t>QR code for access</a:t>
            </a:r>
          </a:p>
          <a:p>
            <a:r>
              <a:rPr lang="en-US" b="1" dirty="0">
                <a:latin typeface="Georgia Pro" panose="02040502050405020303" pitchFamily="18" charset="0"/>
              </a:rPr>
              <a:t>Analy High School Campus Assessment</a:t>
            </a:r>
          </a:p>
          <a:p>
            <a:pPr lvl="1"/>
            <a:r>
              <a:rPr lang="en-US" sz="1800" dirty="0">
                <a:latin typeface="Georgia Pro" panose="02040502050405020303" pitchFamily="18" charset="0"/>
              </a:rPr>
              <a:t>January 20, 2023</a:t>
            </a:r>
          </a:p>
          <a:p>
            <a:pPr lvl="1"/>
            <a:r>
              <a:rPr lang="en-US" sz="1800" dirty="0">
                <a:latin typeface="Georgia Pro" panose="02040502050405020303" pitchFamily="18" charset="0"/>
              </a:rPr>
              <a:t>Pilot conducted with Leadership Class (25 students)</a:t>
            </a:r>
          </a:p>
          <a:p>
            <a:pPr lvl="1"/>
            <a:r>
              <a:rPr lang="en-US" sz="1800" dirty="0">
                <a:latin typeface="Georgia Pro" panose="02040502050405020303" pitchFamily="18" charset="0"/>
              </a:rPr>
              <a:t>Campus tour with Stacy Murtha and David Cary</a:t>
            </a:r>
          </a:p>
          <a:p>
            <a:pPr lvl="2"/>
            <a:r>
              <a:rPr lang="en-US" sz="1800" dirty="0">
                <a:latin typeface="Georgia Pro" panose="02040502050405020303" pitchFamily="18" charset="0"/>
              </a:rPr>
              <a:t>Reviewed smoke sensors installed in bathrooms</a:t>
            </a:r>
          </a:p>
        </p:txBody>
      </p:sp>
    </p:spTree>
    <p:extLst>
      <p:ext uri="{BB962C8B-B14F-4D97-AF65-F5344CB8AC3E}">
        <p14:creationId xmlns:p14="http://schemas.microsoft.com/office/powerpoint/2010/main" val="5476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46B19-0CB6-9AC8-FDB2-3FBE8867C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1320800"/>
          </a:xfrm>
        </p:spPr>
        <p:txBody>
          <a:bodyPr/>
          <a:lstStyle/>
          <a:p>
            <a:r>
              <a:rPr lang="en-US" dirty="0"/>
              <a:t>Review</a:t>
            </a:r>
            <a:br>
              <a:rPr lang="en-US" dirty="0"/>
            </a:br>
            <a:r>
              <a:rPr lang="en-US" sz="2400" dirty="0"/>
              <a:t>Project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9835F-053E-0131-A16B-78913B79C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7457"/>
            <a:ext cx="9038166" cy="5103586"/>
          </a:xfrm>
        </p:spPr>
        <p:txBody>
          <a:bodyPr>
            <a:noAutofit/>
          </a:bodyPr>
          <a:lstStyle/>
          <a:p>
            <a:r>
              <a:rPr lang="en-US" sz="1600" b="1" dirty="0">
                <a:latin typeface="Georgia Pro" panose="02040502050405020303" pitchFamily="18" charset="0"/>
              </a:rPr>
              <a:t>Pilot Analysis</a:t>
            </a:r>
          </a:p>
          <a:p>
            <a:pPr lvl="1"/>
            <a:r>
              <a:rPr lang="en-US" dirty="0">
                <a:latin typeface="Georgia Pro" panose="02040502050405020303" pitchFamily="18" charset="0"/>
              </a:rPr>
              <a:t>25 responses</a:t>
            </a:r>
          </a:p>
          <a:p>
            <a:pPr lvl="1"/>
            <a:r>
              <a:rPr lang="en-US" dirty="0">
                <a:latin typeface="Georgia Pro" panose="02040502050405020303" pitchFamily="18" charset="0"/>
              </a:rPr>
              <a:t>52% of leadership class used a vaping product at least once</a:t>
            </a:r>
          </a:p>
          <a:p>
            <a:pPr lvl="1"/>
            <a:r>
              <a:rPr lang="en-US" dirty="0">
                <a:latin typeface="Georgia Pro" panose="02040502050405020303" pitchFamily="18" charset="0"/>
              </a:rPr>
              <a:t>12% reported cravings or difficulty reducing use</a:t>
            </a:r>
          </a:p>
          <a:p>
            <a:pPr lvl="1"/>
            <a:r>
              <a:rPr lang="en-US" dirty="0">
                <a:latin typeface="Georgia Pro" panose="02040502050405020303" pitchFamily="18" charset="0"/>
              </a:rPr>
              <a:t>Modified questions </a:t>
            </a:r>
            <a:r>
              <a:rPr lang="en-US" dirty="0">
                <a:effectLst/>
                <a:latin typeface="Georgia Pro" panose="02040502050405020303" pitchFamily="18" charset="0"/>
              </a:rPr>
              <a:t>to include demographics, cannabis use, media advertisements, and environmental impact </a:t>
            </a:r>
            <a:endParaRPr lang="en-US" dirty="0">
              <a:latin typeface="Georgia Pro" panose="02040502050405020303" pitchFamily="18" charset="0"/>
            </a:endParaRPr>
          </a:p>
          <a:p>
            <a:r>
              <a:rPr lang="en-US" sz="1600" b="1" dirty="0">
                <a:latin typeface="Georgia Pro" panose="02040502050405020303" pitchFamily="18" charset="0"/>
              </a:rPr>
              <a:t>Main Survey Launch</a:t>
            </a:r>
          </a:p>
          <a:p>
            <a:pPr lvl="1"/>
            <a:r>
              <a:rPr lang="en-US" dirty="0">
                <a:latin typeface="Georgia Pro" panose="02040502050405020303" pitchFamily="18" charset="0"/>
              </a:rPr>
              <a:t>March 3, 2023</a:t>
            </a:r>
          </a:p>
          <a:p>
            <a:pPr lvl="2"/>
            <a:r>
              <a:rPr lang="en-US" sz="1600" dirty="0">
                <a:latin typeface="Georgia Pro" panose="02040502050405020303" pitchFamily="18" charset="0"/>
              </a:rPr>
              <a:t>14 questions</a:t>
            </a:r>
          </a:p>
          <a:p>
            <a:pPr lvl="2"/>
            <a:r>
              <a:rPr lang="en-US" sz="1600" dirty="0">
                <a:latin typeface="Georgia Pro" panose="02040502050405020303" pitchFamily="18" charset="0"/>
              </a:rPr>
              <a:t>Emailed with QR code</a:t>
            </a:r>
          </a:p>
          <a:p>
            <a:pPr lvl="1"/>
            <a:r>
              <a:rPr lang="en-US" dirty="0">
                <a:latin typeface="Georgia Pro" panose="02040502050405020303" pitchFamily="18" charset="0"/>
              </a:rPr>
              <a:t>73 responses collected out of 1,450 student body </a:t>
            </a:r>
          </a:p>
          <a:p>
            <a:pPr lvl="2"/>
            <a:r>
              <a:rPr lang="en-US" sz="1600" dirty="0">
                <a:latin typeface="Georgia Pro" panose="02040502050405020303" pitchFamily="18" charset="0"/>
              </a:rPr>
              <a:t>5% response rate</a:t>
            </a:r>
          </a:p>
          <a:p>
            <a:pPr lvl="2"/>
            <a:r>
              <a:rPr lang="en-US" sz="1600" dirty="0">
                <a:latin typeface="Georgia Pro" panose="02040502050405020303" pitchFamily="18" charset="0"/>
              </a:rPr>
              <a:t>11 students skipped a question throughout the survey</a:t>
            </a:r>
          </a:p>
          <a:p>
            <a:pPr lvl="3"/>
            <a:r>
              <a:rPr lang="en-US" sz="1600" dirty="0">
                <a:latin typeface="Georgia Pro" panose="02040502050405020303" pitchFamily="18" charset="0"/>
              </a:rPr>
              <a:t>62 valid responses collected </a:t>
            </a:r>
          </a:p>
        </p:txBody>
      </p:sp>
    </p:spTree>
    <p:extLst>
      <p:ext uri="{BB962C8B-B14F-4D97-AF65-F5344CB8AC3E}">
        <p14:creationId xmlns:p14="http://schemas.microsoft.com/office/powerpoint/2010/main" val="2995011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8DF2B-95FE-E240-B47F-B91471469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684" y="381000"/>
            <a:ext cx="4028016" cy="1085850"/>
          </a:xfrm>
        </p:spPr>
        <p:txBody>
          <a:bodyPr>
            <a:normAutofit/>
          </a:bodyPr>
          <a:lstStyle/>
          <a:p>
            <a:r>
              <a:rPr lang="en-US" dirty="0"/>
              <a:t>Review</a:t>
            </a:r>
            <a:br>
              <a:rPr lang="en-US" dirty="0"/>
            </a:br>
            <a:r>
              <a:rPr lang="en-US" sz="2400" dirty="0"/>
              <a:t>Project Deliverables</a:t>
            </a:r>
          </a:p>
        </p:txBody>
      </p:sp>
      <p:pic>
        <p:nvPicPr>
          <p:cNvPr id="5" name="Content Placeholder 4" descr="A picture containing text, flyer&#10;&#10;Description automatically generated">
            <a:extLst>
              <a:ext uri="{FF2B5EF4-FFF2-40B4-BE49-F238E27FC236}">
                <a16:creationId xmlns:a16="http://schemas.microsoft.com/office/drawing/2014/main" id="{0269C894-1649-A4BA-772A-31780D2F06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43450" y="1"/>
            <a:ext cx="3000890" cy="6857999"/>
          </a:xfrm>
        </p:spPr>
      </p:pic>
    </p:spTree>
    <p:extLst>
      <p:ext uri="{BB962C8B-B14F-4D97-AF65-F5344CB8AC3E}">
        <p14:creationId xmlns:p14="http://schemas.microsoft.com/office/powerpoint/2010/main" val="1355424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EC809-7EFE-4495-7E3A-50E42B5BA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512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Results</a:t>
            </a:r>
            <a:br>
              <a:rPr lang="en-US" dirty="0"/>
            </a:br>
            <a:r>
              <a:rPr lang="en-US" sz="2400" dirty="0"/>
              <a:t>Project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BEF03-5980-AFCF-B10C-D24820940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5920"/>
            <a:ext cx="8596668" cy="4167051"/>
          </a:xfrm>
        </p:spPr>
        <p:txBody>
          <a:bodyPr>
            <a:normAutofit/>
          </a:bodyPr>
          <a:lstStyle/>
          <a:p>
            <a:r>
              <a:rPr lang="en-US" sz="1900" b="1" dirty="0">
                <a:latin typeface="Georgia Pro" panose="02040502050405020303" pitchFamily="18" charset="0"/>
              </a:rPr>
              <a:t>Demographics</a:t>
            </a:r>
          </a:p>
          <a:p>
            <a:pPr lvl="1"/>
            <a:r>
              <a:rPr lang="en-US" sz="1900" dirty="0">
                <a:latin typeface="Georgia Pro" panose="02040502050405020303" pitchFamily="18" charset="0"/>
              </a:rPr>
              <a:t>7 freshmen, 1 sophomore, 22 juniors, 43 seniors</a:t>
            </a:r>
          </a:p>
          <a:p>
            <a:pPr lvl="1"/>
            <a:r>
              <a:rPr lang="en-US" sz="1900" dirty="0">
                <a:effectLst/>
                <a:latin typeface="Georgia Pro" panose="02040502050405020303" pitchFamily="18" charset="0"/>
              </a:rPr>
              <a:t>2% Native Hawaiian or other Pacific Islander </a:t>
            </a:r>
            <a:endParaRPr lang="en-US" sz="1900" dirty="0">
              <a:latin typeface="Georgia Pro" panose="02040502050405020303" pitchFamily="18" charset="0"/>
            </a:endParaRPr>
          </a:p>
          <a:p>
            <a:pPr lvl="1"/>
            <a:r>
              <a:rPr lang="en-US" sz="1900" dirty="0">
                <a:effectLst/>
                <a:latin typeface="Georgia Pro" panose="02040502050405020303" pitchFamily="18" charset="0"/>
              </a:rPr>
              <a:t>5% Asian or Asian American </a:t>
            </a:r>
            <a:endParaRPr lang="en-US" sz="1900" dirty="0">
              <a:latin typeface="Georgia Pro" panose="02040502050405020303" pitchFamily="18" charset="0"/>
            </a:endParaRPr>
          </a:p>
          <a:p>
            <a:pPr lvl="1"/>
            <a:r>
              <a:rPr lang="en-US" sz="1900" dirty="0">
                <a:effectLst/>
                <a:latin typeface="Georgia Pro" panose="02040502050405020303" pitchFamily="18" charset="0"/>
              </a:rPr>
              <a:t>6% American Indian or Alaskan Native </a:t>
            </a:r>
            <a:endParaRPr lang="en-US" sz="1900" dirty="0">
              <a:latin typeface="Georgia Pro" panose="02040502050405020303" pitchFamily="18" charset="0"/>
            </a:endParaRPr>
          </a:p>
          <a:p>
            <a:pPr lvl="1"/>
            <a:r>
              <a:rPr lang="en-US" sz="1900" dirty="0">
                <a:effectLst/>
                <a:latin typeface="Georgia Pro" panose="02040502050405020303" pitchFamily="18" charset="0"/>
              </a:rPr>
              <a:t>8% Black or African American </a:t>
            </a:r>
            <a:endParaRPr lang="en-US" sz="1900" dirty="0">
              <a:latin typeface="Georgia Pro" panose="02040502050405020303" pitchFamily="18" charset="0"/>
            </a:endParaRPr>
          </a:p>
          <a:p>
            <a:pPr lvl="1"/>
            <a:r>
              <a:rPr lang="en-US" sz="1900" dirty="0">
                <a:effectLst/>
                <a:latin typeface="Georgia Pro" panose="02040502050405020303" pitchFamily="18" charset="0"/>
              </a:rPr>
              <a:t>9% multiple ethnicities </a:t>
            </a:r>
          </a:p>
          <a:p>
            <a:pPr lvl="1"/>
            <a:r>
              <a:rPr lang="en-US" sz="1900" dirty="0">
                <a:effectLst/>
                <a:latin typeface="Georgia Pro" panose="02040502050405020303" pitchFamily="18" charset="0"/>
              </a:rPr>
              <a:t>24% Hispanic or Latinx </a:t>
            </a:r>
            <a:endParaRPr lang="en-US" sz="1900" dirty="0">
              <a:latin typeface="Georgia Pro" panose="02040502050405020303" pitchFamily="18" charset="0"/>
            </a:endParaRPr>
          </a:p>
          <a:p>
            <a:pPr lvl="1"/>
            <a:r>
              <a:rPr lang="en-US" sz="1900" dirty="0">
                <a:effectLst/>
                <a:latin typeface="Georgia Pro" panose="02040502050405020303" pitchFamily="18" charset="0"/>
              </a:rPr>
              <a:t>65% White or Caucasian </a:t>
            </a:r>
          </a:p>
        </p:txBody>
      </p:sp>
    </p:spTree>
    <p:extLst>
      <p:ext uri="{BB962C8B-B14F-4D97-AF65-F5344CB8AC3E}">
        <p14:creationId xmlns:p14="http://schemas.microsoft.com/office/powerpoint/2010/main" val="1743131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EC809-7EFE-4495-7E3A-50E42B5BA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Results</a:t>
            </a:r>
            <a:br>
              <a:rPr lang="en-US" dirty="0"/>
            </a:br>
            <a:r>
              <a:rPr lang="en-US" sz="2400" dirty="0"/>
              <a:t>Project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BEF03-5980-AFCF-B10C-D24820940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4991946" cy="4538979"/>
          </a:xfrm>
        </p:spPr>
        <p:txBody>
          <a:bodyPr>
            <a:normAutofit/>
          </a:bodyPr>
          <a:lstStyle/>
          <a:p>
            <a:r>
              <a:rPr lang="en-US" b="1" dirty="0">
                <a:latin typeface="Georgia Pro" panose="02040502050405020303" pitchFamily="18" charset="0"/>
              </a:rPr>
              <a:t>Responses</a:t>
            </a:r>
          </a:p>
          <a:p>
            <a:pPr lvl="1"/>
            <a:r>
              <a:rPr lang="en-US" sz="1800" dirty="0">
                <a:latin typeface="Georgia Pro" panose="02040502050405020303" pitchFamily="18" charset="0"/>
              </a:rPr>
              <a:t>30% reported having used a vaping product (nicotine, marijuana, or other) at least once</a:t>
            </a:r>
          </a:p>
          <a:p>
            <a:pPr lvl="1"/>
            <a:r>
              <a:rPr lang="en-US" sz="1800" dirty="0">
                <a:latin typeface="Georgia Pro" panose="02040502050405020303" pitchFamily="18" charset="0"/>
              </a:rPr>
              <a:t>15% of those have used a vaping product within the last 30 days, 4% at least 20-30 days in the month</a:t>
            </a:r>
          </a:p>
          <a:p>
            <a:pPr lvl="1"/>
            <a:r>
              <a:rPr lang="en-US" sz="1800" dirty="0">
                <a:latin typeface="Georgia Pro" panose="02040502050405020303" pitchFamily="18" charset="0"/>
              </a:rPr>
              <a:t>20% reported the people they live with smoke or vape</a:t>
            </a:r>
          </a:p>
          <a:p>
            <a:pPr lvl="1"/>
            <a:r>
              <a:rPr lang="en-US" sz="1800" dirty="0">
                <a:latin typeface="Georgia Pro" panose="02040502050405020303" pitchFamily="18" charset="0"/>
              </a:rPr>
              <a:t>23% believed no risk occurred from vaping</a:t>
            </a:r>
          </a:p>
          <a:p>
            <a:pPr lvl="1"/>
            <a:r>
              <a:rPr lang="en-US" sz="1800" dirty="0">
                <a:latin typeface="Georgia Pro" panose="02040502050405020303" pitchFamily="18" charset="0"/>
              </a:rPr>
              <a:t>Students reported that they obtain vape pens through their friend or a “plug”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3B48048-D275-38A8-9655-8E1B239BB2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316037"/>
              </p:ext>
            </p:extLst>
          </p:nvPr>
        </p:nvGraphicFramePr>
        <p:xfrm>
          <a:off x="6096000" y="1553709"/>
          <a:ext cx="4204989" cy="3750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37597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4306</TotalTime>
  <Words>1065</Words>
  <Application>Microsoft Macintosh PowerPoint</Application>
  <PresentationFormat>Widescreen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Georgia Pro</vt:lpstr>
      <vt:lpstr>Trebuchet MS</vt:lpstr>
      <vt:lpstr>Wingdings 3</vt:lpstr>
      <vt:lpstr>Facet</vt:lpstr>
      <vt:lpstr>Vaping Use and Environmental Review: Analy High School</vt:lpstr>
      <vt:lpstr>Agenda</vt:lpstr>
      <vt:lpstr>Public Health Problem</vt:lpstr>
      <vt:lpstr>Review</vt:lpstr>
      <vt:lpstr>Review Project Deliverables</vt:lpstr>
      <vt:lpstr>Review Project Deliverables</vt:lpstr>
      <vt:lpstr>Review Project Deliverables</vt:lpstr>
      <vt:lpstr>Results Project Deliverables</vt:lpstr>
      <vt:lpstr>Results Project Deliverables</vt:lpstr>
      <vt:lpstr>Results Project Deliverables</vt:lpstr>
      <vt:lpstr>Conclusion</vt:lpstr>
      <vt:lpstr>Thank you GHAC Board Members! Please let me know if you have any questions.   If you would like to connect further, please email me at cnpina@usfca.edu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Vaping Use and Environmental Review: Analy High School</dc:title>
  <dc:creator>Pina, Cynthia</dc:creator>
  <cp:lastModifiedBy>Pina, Cynthia</cp:lastModifiedBy>
  <cp:revision>5</cp:revision>
  <dcterms:created xsi:type="dcterms:W3CDTF">2023-05-13T00:25:26Z</dcterms:created>
  <dcterms:modified xsi:type="dcterms:W3CDTF">2023-05-16T00:49:45Z</dcterms:modified>
</cp:coreProperties>
</file>